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
  </p:notesMasterIdLst>
  <p:sldIdLst>
    <p:sldId id="261" r:id="rId2"/>
  </p:sldIdLst>
  <p:sldSz cx="7775575" cy="10907713"/>
  <p:notesSz cx="6797675" cy="99266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44"/>
    <a:srgbClr val="99FFCC"/>
    <a:srgbClr val="CCFF99"/>
    <a:srgbClr val="CCECFF"/>
    <a:srgbClr val="CCFFFF"/>
    <a:srgbClr val="66FFFF"/>
    <a:srgbClr val="03B8E3"/>
    <a:srgbClr val="6FBA2C"/>
    <a:srgbClr val="171C61"/>
    <a:srgbClr val="906E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0" d="100"/>
          <a:sy n="80" d="100"/>
        </p:scale>
        <p:origin x="-2934" y="108"/>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5659" cy="498056"/>
          </a:xfrm>
          <a:prstGeom prst="rect">
            <a:avLst/>
          </a:prstGeom>
        </p:spPr>
        <p:txBody>
          <a:bodyPr vert="horz" lIns="91465" tIns="45732" rIns="91465" bIns="45732"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0445" y="0"/>
            <a:ext cx="2945659" cy="498056"/>
          </a:xfrm>
          <a:prstGeom prst="rect">
            <a:avLst/>
          </a:prstGeom>
        </p:spPr>
        <p:txBody>
          <a:bodyPr vert="horz" lIns="91465" tIns="45732" rIns="91465" bIns="45732" rtlCol="0"/>
          <a:lstStyle>
            <a:lvl1pPr algn="r">
              <a:defRPr sz="1100"/>
            </a:lvl1pPr>
          </a:lstStyle>
          <a:p>
            <a:fld id="{70F99883-74AE-4A2C-81B7-5B86A08198C0}" type="datetimeFigureOut">
              <a:rPr kumimoji="1" lang="ja-JP" altLang="en-US" smtClean="0"/>
              <a:t>2017/9/9</a:t>
            </a:fld>
            <a:endParaRPr kumimoji="1" lang="ja-JP" altLang="en-US"/>
          </a:p>
        </p:txBody>
      </p:sp>
      <p:sp>
        <p:nvSpPr>
          <p:cNvPr id="4" name="スライド イメージ プレースホルダー 3"/>
          <p:cNvSpPr>
            <a:spLocks noGrp="1" noRot="1" noChangeAspect="1"/>
          </p:cNvSpPr>
          <p:nvPr>
            <p:ph type="sldImg" idx="2"/>
          </p:nvPr>
        </p:nvSpPr>
        <p:spPr>
          <a:xfrm>
            <a:off x="2203450" y="1239838"/>
            <a:ext cx="2390775" cy="3352800"/>
          </a:xfrm>
          <a:prstGeom prst="rect">
            <a:avLst/>
          </a:prstGeom>
          <a:noFill/>
          <a:ln w="12700">
            <a:solidFill>
              <a:prstClr val="black"/>
            </a:solidFill>
          </a:ln>
        </p:spPr>
        <p:txBody>
          <a:bodyPr vert="horz" lIns="91465" tIns="45732" rIns="91465" bIns="45732" rtlCol="0" anchor="ctr"/>
          <a:lstStyle/>
          <a:p>
            <a:endParaRPr lang="ja-JP" altLang="en-US"/>
          </a:p>
        </p:txBody>
      </p:sp>
      <p:sp>
        <p:nvSpPr>
          <p:cNvPr id="5" name="ノート プレースホルダー 4"/>
          <p:cNvSpPr>
            <a:spLocks noGrp="1"/>
          </p:cNvSpPr>
          <p:nvPr>
            <p:ph type="body" sz="quarter" idx="3"/>
          </p:nvPr>
        </p:nvSpPr>
        <p:spPr>
          <a:xfrm>
            <a:off x="679768" y="4777195"/>
            <a:ext cx="5438140" cy="3908613"/>
          </a:xfrm>
          <a:prstGeom prst="rect">
            <a:avLst/>
          </a:prstGeom>
        </p:spPr>
        <p:txBody>
          <a:bodyPr vert="horz" lIns="91465" tIns="45732" rIns="91465" bIns="4573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28586"/>
            <a:ext cx="2945659" cy="498055"/>
          </a:xfrm>
          <a:prstGeom prst="rect">
            <a:avLst/>
          </a:prstGeom>
        </p:spPr>
        <p:txBody>
          <a:bodyPr vert="horz" lIns="91465" tIns="45732" rIns="91465" bIns="45732"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0445" y="9428586"/>
            <a:ext cx="2945659" cy="498055"/>
          </a:xfrm>
          <a:prstGeom prst="rect">
            <a:avLst/>
          </a:prstGeom>
        </p:spPr>
        <p:txBody>
          <a:bodyPr vert="horz" lIns="91465" tIns="45732" rIns="91465" bIns="45732"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CD93CC5-A9B8-46A1-B8C3-70AA73E05DA2}" type="slidenum">
              <a:rPr kumimoji="1" lang="ja-JP" altLang="en-US" smtClean="0"/>
              <a:t>1</a:t>
            </a:fld>
            <a:endParaRPr kumimoji="1" lang="ja-JP" altLang="en-US"/>
          </a:p>
        </p:txBody>
      </p:sp>
    </p:spTree>
    <p:extLst>
      <p:ext uri="{BB962C8B-B14F-4D97-AF65-F5344CB8AC3E}">
        <p14:creationId xmlns:p14="http://schemas.microsoft.com/office/powerpoint/2010/main" val="3453845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9/9/2017</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9/9/2017</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9/9/2017</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9/9/2017</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9/9/2017</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9/9/2017</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9/9/2017</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9/9/2017</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9/9/2017</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9/9/2017</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smtClean="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9/9/2017</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jpeg"/><Relationship Id="rId7" Type="http://schemas.microsoft.com/office/2007/relationships/hdphoto" Target="../media/hdphoto2.wdp"/><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image" Target="../media/image2.jpeg"/><Relationship Id="rId4" Type="http://schemas.microsoft.com/office/2007/relationships/hdphoto" Target="../media/hdphoto1.wdp"/><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草原のイラスト（背景素材）"/>
          <p:cNvPicPr>
            <a:picLocks noChangeAspect="1" noChangeArrowheads="1"/>
          </p:cNvPicPr>
          <p:nvPr/>
        </p:nvPicPr>
        <p:blipFill>
          <a:blip r:embed="rId3">
            <a:extLst>
              <a:ext uri="{BEBA8EAE-BF5A-486C-A8C5-ECC9F3942E4B}">
                <a14:imgProps xmlns:a14="http://schemas.microsoft.com/office/drawing/2010/main">
                  <a14:imgLayer r:embed="rId4">
                    <a14:imgEffect>
                      <a14:artisticLineDrawing/>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477" y="1"/>
            <a:ext cx="7772098" cy="2522716"/>
          </a:xfrm>
          <a:prstGeom prst="rect">
            <a:avLst/>
          </a:prstGeom>
          <a:noFill/>
          <a:extLst>
            <a:ext uri="{909E8E84-426E-40DD-AFC4-6F175D3DCCD1}">
              <a14:hiddenFill xmlns:a14="http://schemas.microsoft.com/office/drawing/2010/main">
                <a:solidFill>
                  <a:srgbClr val="FFFFFF"/>
                </a:solidFill>
              </a14:hiddenFill>
            </a:ext>
          </a:extLst>
        </p:spPr>
      </p:pic>
      <p:grpSp>
        <p:nvGrpSpPr>
          <p:cNvPr id="6" name="グループ化 5"/>
          <p:cNvGrpSpPr/>
          <p:nvPr/>
        </p:nvGrpSpPr>
        <p:grpSpPr>
          <a:xfrm>
            <a:off x="5001158" y="375762"/>
            <a:ext cx="2513053" cy="1615530"/>
            <a:chOff x="4904398" y="626126"/>
            <a:chExt cx="2609813" cy="1658409"/>
          </a:xfrm>
        </p:grpSpPr>
        <p:sp>
          <p:nvSpPr>
            <p:cNvPr id="24" name="雲 23"/>
            <p:cNvSpPr/>
            <p:nvPr/>
          </p:nvSpPr>
          <p:spPr>
            <a:xfrm>
              <a:off x="4904398" y="626126"/>
              <a:ext cx="2609813" cy="1658409"/>
            </a:xfrm>
            <a:prstGeom prst="clou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001158" y="712870"/>
              <a:ext cx="2229975" cy="1246495"/>
            </a:xfrm>
            <a:prstGeom prst="rect">
              <a:avLst/>
            </a:prstGeom>
          </p:spPr>
          <p:txBody>
            <a:bodyPr wrap="square">
              <a:spAutoFit/>
            </a:bodyPr>
            <a:lstStyle/>
            <a:p>
              <a:pPr algn="ctr">
                <a:lnSpc>
                  <a:spcPts val="4000"/>
                </a:lnSpc>
              </a:pPr>
              <a:r>
                <a:rPr lang="ja-JP" altLang="en-US" sz="2400" dirty="0" smtClean="0">
                  <a:solidFill>
                    <a:srgbClr val="009944"/>
                  </a:solidFill>
                  <a:latin typeface="HGSｺﾞｼｯｸE" panose="020B0900000000000000" pitchFamily="50" charset="-128"/>
                  <a:ea typeface="HGSｺﾞｼｯｸE" panose="020B0900000000000000" pitchFamily="50" charset="-128"/>
                </a:rPr>
                <a:t>参加費</a:t>
              </a:r>
            </a:p>
            <a:p>
              <a:pPr algn="ctr">
                <a:lnSpc>
                  <a:spcPts val="2500"/>
                </a:lnSpc>
              </a:pPr>
              <a:r>
                <a:rPr lang="ja-JP" altLang="en-US" sz="2000" dirty="0" smtClean="0">
                  <a:solidFill>
                    <a:srgbClr val="009944"/>
                  </a:solidFill>
                  <a:latin typeface="HGSｺﾞｼｯｸE" panose="020B0900000000000000" pitchFamily="50" charset="-128"/>
                  <a:ea typeface="HGSｺﾞｼｯｸE" panose="020B0900000000000000" pitchFamily="50" charset="-128"/>
                </a:rPr>
                <a:t>  </a:t>
              </a:r>
              <a:r>
                <a:rPr lang="ja-JP" altLang="en-US" sz="1800" dirty="0" smtClean="0">
                  <a:solidFill>
                    <a:srgbClr val="009944"/>
                  </a:solidFill>
                  <a:latin typeface="HGSｺﾞｼｯｸE" panose="020B0900000000000000" pitchFamily="50" charset="-128"/>
                  <a:ea typeface="HGSｺﾞｼｯｸE" panose="020B0900000000000000" pitchFamily="50" charset="-128"/>
                </a:rPr>
                <a:t>会　員　 </a:t>
              </a:r>
              <a:r>
                <a:rPr lang="en-US" altLang="ja-JP" sz="1800" dirty="0" smtClean="0">
                  <a:solidFill>
                    <a:srgbClr val="009944"/>
                  </a:solidFill>
                  <a:latin typeface="HGSｺﾞｼｯｸE" panose="020B0900000000000000" pitchFamily="50" charset="-128"/>
                  <a:ea typeface="HGSｺﾞｼｯｸE" panose="020B0900000000000000" pitchFamily="50" charset="-128"/>
                </a:rPr>
                <a:t>500</a:t>
              </a:r>
              <a:r>
                <a:rPr lang="ja-JP" altLang="en-US" sz="1800" dirty="0" smtClean="0">
                  <a:solidFill>
                    <a:srgbClr val="009944"/>
                  </a:solidFill>
                  <a:latin typeface="HGSｺﾞｼｯｸE" panose="020B0900000000000000" pitchFamily="50" charset="-128"/>
                  <a:ea typeface="HGSｺﾞｼｯｸE" panose="020B0900000000000000" pitchFamily="50" charset="-128"/>
                </a:rPr>
                <a:t>円</a:t>
              </a:r>
              <a:endParaRPr lang="en-US" altLang="ja-JP" sz="1800" dirty="0" smtClean="0">
                <a:solidFill>
                  <a:srgbClr val="009944"/>
                </a:solidFill>
                <a:latin typeface="HGSｺﾞｼｯｸE" panose="020B0900000000000000" pitchFamily="50" charset="-128"/>
                <a:ea typeface="HGSｺﾞｼｯｸE" panose="020B0900000000000000" pitchFamily="50" charset="-128"/>
              </a:endParaRPr>
            </a:p>
            <a:p>
              <a:pPr algn="ctr">
                <a:lnSpc>
                  <a:spcPts val="2500"/>
                </a:lnSpc>
              </a:pPr>
              <a:r>
                <a:rPr lang="ja-JP" altLang="en-US" sz="1800" dirty="0" smtClean="0">
                  <a:solidFill>
                    <a:srgbClr val="009944"/>
                  </a:solidFill>
                  <a:latin typeface="HGSｺﾞｼｯｸE" panose="020B0900000000000000" pitchFamily="50" charset="-128"/>
                  <a:ea typeface="HGSｺﾞｼｯｸE" panose="020B0900000000000000" pitchFamily="50" charset="-128"/>
                </a:rPr>
                <a:t>   非会員　</a:t>
              </a:r>
              <a:r>
                <a:rPr lang="en-US" altLang="ja-JP" sz="1800" dirty="0" smtClean="0">
                  <a:solidFill>
                    <a:srgbClr val="009944"/>
                  </a:solidFill>
                  <a:latin typeface="HGSｺﾞｼｯｸE" panose="020B0900000000000000" pitchFamily="50" charset="-128"/>
                  <a:ea typeface="HGSｺﾞｼｯｸE" panose="020B0900000000000000" pitchFamily="50" charset="-128"/>
                </a:rPr>
                <a:t>1,000</a:t>
              </a:r>
              <a:r>
                <a:rPr lang="ja-JP" altLang="en-US" sz="1800" dirty="0" smtClean="0">
                  <a:solidFill>
                    <a:srgbClr val="009944"/>
                  </a:solidFill>
                  <a:latin typeface="HGSｺﾞｼｯｸE" panose="020B0900000000000000" pitchFamily="50" charset="-128"/>
                  <a:ea typeface="HGSｺﾞｼｯｸE" panose="020B0900000000000000" pitchFamily="50" charset="-128"/>
                </a:rPr>
                <a:t>円</a:t>
              </a:r>
              <a:endParaRPr lang="ja-JP" altLang="en-US" sz="900" dirty="0">
                <a:solidFill>
                  <a:srgbClr val="009944"/>
                </a:solidFill>
                <a:latin typeface="HGSｺﾞｼｯｸE" panose="020B0900000000000000" pitchFamily="50" charset="-128"/>
                <a:ea typeface="HGSｺﾞｼｯｸE" panose="020B0900000000000000" pitchFamily="50" charset="-128"/>
              </a:endParaRPr>
            </a:p>
          </p:txBody>
        </p:sp>
      </p:grpSp>
      <p:sp>
        <p:nvSpPr>
          <p:cNvPr id="22" name="テキスト ボックス 21"/>
          <p:cNvSpPr txBox="1"/>
          <p:nvPr/>
        </p:nvSpPr>
        <p:spPr>
          <a:xfrm>
            <a:off x="473384" y="9187416"/>
            <a:ext cx="7040827" cy="1446550"/>
          </a:xfrm>
          <a:prstGeom prst="rect">
            <a:avLst/>
          </a:prstGeom>
          <a:noFill/>
        </p:spPr>
        <p:txBody>
          <a:bodyPr wrap="square" rtlCol="0">
            <a:spAutoFit/>
          </a:bodyPr>
          <a:lstStyle/>
          <a:p>
            <a:r>
              <a:rPr lang="ja-JP" altLang="en-US" sz="1400" b="1" dirty="0" smtClean="0">
                <a:solidFill>
                  <a:srgbClr val="009944"/>
                </a:solidFill>
                <a:latin typeface="メイリオ" panose="020B0604030504040204" pitchFamily="50" charset="-128"/>
                <a:ea typeface="メイリオ" panose="020B0604030504040204" pitchFamily="50" charset="-128"/>
              </a:rPr>
              <a:t>＜申込み＆問い合わせ先＞</a:t>
            </a:r>
            <a:endParaRPr lang="en-US" altLang="ja-JP" sz="1400" b="1" dirty="0" smtClean="0">
              <a:solidFill>
                <a:srgbClr val="009944"/>
              </a:solidFill>
              <a:latin typeface="メイリオ" panose="020B0604030504040204" pitchFamily="50" charset="-128"/>
              <a:ea typeface="メイリオ" panose="020B0604030504040204" pitchFamily="50" charset="-128"/>
            </a:endParaRPr>
          </a:p>
          <a:p>
            <a:r>
              <a:rPr lang="ja-JP" altLang="en-US" sz="1300" b="1" dirty="0" smtClean="0">
                <a:solidFill>
                  <a:srgbClr val="009944"/>
                </a:solidFill>
                <a:latin typeface="メイリオ" panose="020B0604030504040204" pitchFamily="50" charset="-128"/>
                <a:ea typeface="メイリオ" panose="020B0604030504040204" pitchFamily="50" charset="-128"/>
              </a:rPr>
              <a:t>　　①</a:t>
            </a:r>
            <a:r>
              <a:rPr lang="ja-JP" altLang="en-US" sz="1300" b="1" dirty="0">
                <a:solidFill>
                  <a:srgbClr val="009944"/>
                </a:solidFill>
                <a:latin typeface="メイリオ" panose="020B0604030504040204" pitchFamily="50" charset="-128"/>
                <a:ea typeface="メイリオ" panose="020B0604030504040204" pitchFamily="50" charset="-128"/>
              </a:rPr>
              <a:t>氏名、②所属、③職種、④ご連絡先</a:t>
            </a:r>
            <a:r>
              <a:rPr lang="ja-JP" altLang="en-US" sz="1300" b="1" dirty="0" smtClean="0">
                <a:solidFill>
                  <a:srgbClr val="009944"/>
                </a:solidFill>
                <a:latin typeface="メイリオ" panose="020B0604030504040204" pitchFamily="50" charset="-128"/>
                <a:ea typeface="メイリオ" panose="020B0604030504040204" pitchFamily="50" charset="-128"/>
              </a:rPr>
              <a:t>メールアドレス、⑤会員・非会員</a:t>
            </a:r>
            <a:r>
              <a:rPr lang="ja-JP" altLang="en-US" sz="1300" dirty="0" smtClean="0">
                <a:solidFill>
                  <a:srgbClr val="009944"/>
                </a:solidFill>
                <a:latin typeface="メイリオ" panose="020B0604030504040204" pitchFamily="50" charset="-128"/>
                <a:ea typeface="メイリオ" panose="020B0604030504040204" pitchFamily="50" charset="-128"/>
              </a:rPr>
              <a:t>を明記の上、</a:t>
            </a:r>
            <a:endParaRPr lang="en-US" altLang="ja-JP" sz="1300" dirty="0" smtClean="0">
              <a:solidFill>
                <a:srgbClr val="009944"/>
              </a:solidFill>
              <a:latin typeface="メイリオ" panose="020B0604030504040204" pitchFamily="50" charset="-128"/>
              <a:ea typeface="メイリオ" panose="020B0604030504040204" pitchFamily="50" charset="-128"/>
            </a:endParaRPr>
          </a:p>
          <a:p>
            <a:r>
              <a:rPr lang="ja-JP" altLang="en-US" sz="1300" b="1" dirty="0">
                <a:solidFill>
                  <a:srgbClr val="009944"/>
                </a:solidFill>
                <a:latin typeface="メイリオ" panose="020B0604030504040204" pitchFamily="50" charset="-128"/>
                <a:ea typeface="メイリオ" panose="020B0604030504040204" pitchFamily="50" charset="-128"/>
              </a:rPr>
              <a:t>　</a:t>
            </a:r>
            <a:r>
              <a:rPr lang="ja-JP" altLang="en-US" sz="1300" b="1" dirty="0" smtClean="0">
                <a:solidFill>
                  <a:srgbClr val="009944"/>
                </a:solidFill>
                <a:latin typeface="メイリオ" panose="020B0604030504040204" pitchFamily="50" charset="-128"/>
                <a:ea typeface="メイリオ" panose="020B0604030504040204" pitchFamily="50" charset="-128"/>
              </a:rPr>
              <a:t>　</a:t>
            </a:r>
            <a:r>
              <a:rPr lang="ja-JP" altLang="en-US" sz="1300" b="1" u="sng" dirty="0" smtClean="0">
                <a:solidFill>
                  <a:srgbClr val="FF0000"/>
                </a:solidFill>
                <a:latin typeface="メイリオ" panose="020B0604030504040204" pitchFamily="50" charset="-128"/>
                <a:ea typeface="メイリオ" panose="020B0604030504040204" pitchFamily="50" charset="-128"/>
              </a:rPr>
              <a:t>平成２９年１０月</a:t>
            </a:r>
            <a:r>
              <a:rPr lang="ja-JP" altLang="en-US" sz="1300" b="1" u="sng" dirty="0">
                <a:solidFill>
                  <a:srgbClr val="FF0000"/>
                </a:solidFill>
                <a:latin typeface="メイリオ" panose="020B0604030504040204" pitchFamily="50" charset="-128"/>
                <a:ea typeface="メイリオ" panose="020B0604030504040204" pitchFamily="50" charset="-128"/>
              </a:rPr>
              <a:t>２８</a:t>
            </a:r>
            <a:r>
              <a:rPr lang="ja-JP" altLang="en-US" sz="1300" b="1" u="sng" dirty="0" smtClean="0">
                <a:solidFill>
                  <a:srgbClr val="FF0000"/>
                </a:solidFill>
                <a:latin typeface="メイリオ" panose="020B0604030504040204" pitchFamily="50" charset="-128"/>
                <a:ea typeface="メイリオ" panose="020B0604030504040204" pitchFamily="50" charset="-128"/>
              </a:rPr>
              <a:t>日（土）</a:t>
            </a:r>
            <a:r>
              <a:rPr lang="ja-JP" altLang="en-US" sz="1300" dirty="0">
                <a:solidFill>
                  <a:srgbClr val="009944"/>
                </a:solidFill>
                <a:latin typeface="メイリオ" panose="020B0604030504040204" pitchFamily="50" charset="-128"/>
                <a:ea typeface="メイリオ" panose="020B0604030504040204" pitchFamily="50" charset="-128"/>
              </a:rPr>
              <a:t>まで</a:t>
            </a:r>
            <a:r>
              <a:rPr lang="ja-JP" altLang="en-US" sz="1300" dirty="0" smtClean="0">
                <a:solidFill>
                  <a:srgbClr val="009944"/>
                </a:solidFill>
                <a:latin typeface="メイリオ" panose="020B0604030504040204" pitchFamily="50" charset="-128"/>
                <a:ea typeface="メイリオ" panose="020B0604030504040204" pitchFamily="50" charset="-128"/>
              </a:rPr>
              <a:t>に、下記</a:t>
            </a:r>
            <a:r>
              <a:rPr lang="en-US" altLang="ja-JP" sz="1300" dirty="0" smtClean="0">
                <a:solidFill>
                  <a:srgbClr val="009944"/>
                </a:solidFill>
                <a:latin typeface="メイリオ" panose="020B0604030504040204" pitchFamily="50" charset="-128"/>
                <a:ea typeface="メイリオ" panose="020B0604030504040204" pitchFamily="50" charset="-128"/>
              </a:rPr>
              <a:t>FAX</a:t>
            </a:r>
            <a:r>
              <a:rPr lang="ja-JP" altLang="en-US" sz="1300" dirty="0" smtClean="0">
                <a:solidFill>
                  <a:srgbClr val="009944"/>
                </a:solidFill>
                <a:latin typeface="メイリオ" panose="020B0604030504040204" pitchFamily="50" charset="-128"/>
                <a:ea typeface="メイリオ" panose="020B0604030504040204" pitchFamily="50" charset="-128"/>
              </a:rPr>
              <a:t>かメールアドレスへ</a:t>
            </a:r>
            <a:r>
              <a:rPr lang="ja-JP" altLang="en-US" sz="1300" dirty="0">
                <a:solidFill>
                  <a:srgbClr val="009944"/>
                </a:solidFill>
                <a:latin typeface="メイリオ" panose="020B0604030504040204" pitchFamily="50" charset="-128"/>
                <a:ea typeface="メイリオ" panose="020B0604030504040204" pitchFamily="50" charset="-128"/>
              </a:rPr>
              <a:t>お送り</a:t>
            </a:r>
            <a:r>
              <a:rPr lang="ja-JP" altLang="en-US" sz="1300" dirty="0" smtClean="0">
                <a:solidFill>
                  <a:srgbClr val="009944"/>
                </a:solidFill>
                <a:latin typeface="メイリオ" panose="020B0604030504040204" pitchFamily="50" charset="-128"/>
                <a:ea typeface="メイリオ" panose="020B0604030504040204" pitchFamily="50" charset="-128"/>
              </a:rPr>
              <a:t>ください。</a:t>
            </a:r>
            <a:endParaRPr lang="en-US" altLang="ja-JP" sz="1300" b="1" dirty="0">
              <a:solidFill>
                <a:srgbClr val="009944"/>
              </a:solidFill>
              <a:latin typeface="HGP明朝B" panose="02020800000000000000" pitchFamily="18" charset="-128"/>
              <a:ea typeface="HGP明朝B" panose="02020800000000000000" pitchFamily="18" charset="-128"/>
            </a:endParaRPr>
          </a:p>
          <a:p>
            <a:r>
              <a:rPr lang="ja-JP" altLang="en-US" sz="1600" dirty="0" smtClean="0">
                <a:solidFill>
                  <a:srgbClr val="009944"/>
                </a:solidFill>
                <a:latin typeface="メイリオ" panose="020B0604030504040204" pitchFamily="50" charset="-128"/>
                <a:ea typeface="メイリオ" panose="020B0604030504040204" pitchFamily="50" charset="-128"/>
              </a:rPr>
              <a:t>　　　</a:t>
            </a:r>
            <a:r>
              <a:rPr lang="en-US" altLang="ja-JP" sz="1600" dirty="0" smtClean="0">
                <a:solidFill>
                  <a:srgbClr val="009944"/>
                </a:solidFill>
                <a:latin typeface="メイリオ" panose="020B0604030504040204" pitchFamily="50" charset="-128"/>
                <a:ea typeface="メイリオ" panose="020B0604030504040204" pitchFamily="50" charset="-128"/>
              </a:rPr>
              <a:t>Mail</a:t>
            </a:r>
            <a:r>
              <a:rPr lang="ja-JP" altLang="en-US" sz="1600" dirty="0">
                <a:solidFill>
                  <a:srgbClr val="009944"/>
                </a:solidFill>
                <a:latin typeface="メイリオ" panose="020B0604030504040204" pitchFamily="50" charset="-128"/>
                <a:ea typeface="メイリオ" panose="020B0604030504040204" pitchFamily="50" charset="-128"/>
              </a:rPr>
              <a:t>：</a:t>
            </a:r>
            <a:r>
              <a:rPr lang="en-US" altLang="ja-JP" sz="1600" dirty="0" smtClean="0">
                <a:solidFill>
                  <a:srgbClr val="009944"/>
                </a:solidFill>
                <a:latin typeface="メイリオ" panose="020B0604030504040204" pitchFamily="50" charset="-128"/>
                <a:ea typeface="メイリオ" panose="020B0604030504040204" pitchFamily="50" charset="-128"/>
              </a:rPr>
              <a:t>hama.kodomosmile@gmail.com</a:t>
            </a:r>
            <a:endParaRPr lang="en-US" altLang="ja-JP" sz="1600" dirty="0">
              <a:solidFill>
                <a:srgbClr val="009944"/>
              </a:solidFill>
              <a:latin typeface="メイリオ" panose="020B0604030504040204" pitchFamily="50" charset="-128"/>
              <a:ea typeface="メイリオ" panose="020B0604030504040204" pitchFamily="50" charset="-128"/>
            </a:endParaRPr>
          </a:p>
          <a:p>
            <a:r>
              <a:rPr lang="ja-JP" altLang="en-US" sz="1600" dirty="0" smtClean="0">
                <a:solidFill>
                  <a:srgbClr val="009944"/>
                </a:solidFill>
                <a:latin typeface="メイリオ" panose="020B0604030504040204" pitchFamily="50" charset="-128"/>
                <a:ea typeface="メイリオ" panose="020B0604030504040204" pitchFamily="50" charset="-128"/>
              </a:rPr>
              <a:t>　　　</a:t>
            </a:r>
            <a:r>
              <a:rPr lang="en-US" altLang="ja-JP" sz="1600" dirty="0" smtClean="0">
                <a:solidFill>
                  <a:srgbClr val="009944"/>
                </a:solidFill>
                <a:latin typeface="メイリオ" panose="020B0604030504040204" pitchFamily="50" charset="-128"/>
                <a:ea typeface="メイリオ" panose="020B0604030504040204" pitchFamily="50" charset="-128"/>
              </a:rPr>
              <a:t>TEL</a:t>
            </a:r>
            <a:r>
              <a:rPr lang="ja-JP" altLang="en-US" sz="1600" dirty="0">
                <a:solidFill>
                  <a:srgbClr val="009944"/>
                </a:solidFill>
                <a:latin typeface="メイリオ" panose="020B0604030504040204" pitchFamily="50" charset="-128"/>
                <a:ea typeface="メイリオ" panose="020B0604030504040204" pitchFamily="50" charset="-128"/>
              </a:rPr>
              <a:t>：</a:t>
            </a:r>
            <a:r>
              <a:rPr lang="en-US" altLang="ja-JP" sz="1600" dirty="0" smtClean="0">
                <a:solidFill>
                  <a:srgbClr val="009944"/>
                </a:solidFill>
                <a:latin typeface="メイリオ" panose="020B0604030504040204" pitchFamily="50" charset="-128"/>
                <a:ea typeface="メイリオ" panose="020B0604030504040204" pitchFamily="50" charset="-128"/>
              </a:rPr>
              <a:t>053</a:t>
            </a:r>
            <a:r>
              <a:rPr lang="ja-JP" altLang="en-US" sz="1600" dirty="0" smtClean="0">
                <a:solidFill>
                  <a:srgbClr val="009944"/>
                </a:solidFill>
                <a:latin typeface="メイリオ" panose="020B0604030504040204" pitchFamily="50" charset="-128"/>
                <a:ea typeface="メイリオ" panose="020B0604030504040204" pitchFamily="50" charset="-128"/>
              </a:rPr>
              <a:t>－</a:t>
            </a:r>
            <a:r>
              <a:rPr lang="en-US" altLang="ja-JP" sz="1600" dirty="0" smtClean="0">
                <a:solidFill>
                  <a:srgbClr val="009944"/>
                </a:solidFill>
                <a:latin typeface="メイリオ" panose="020B0604030504040204" pitchFamily="50" charset="-128"/>
                <a:ea typeface="メイリオ" panose="020B0604030504040204" pitchFamily="50" charset="-128"/>
              </a:rPr>
              <a:t>570</a:t>
            </a:r>
            <a:r>
              <a:rPr lang="ja-JP" altLang="en-US" sz="1600" dirty="0" smtClean="0">
                <a:solidFill>
                  <a:srgbClr val="009944"/>
                </a:solidFill>
                <a:latin typeface="メイリオ" panose="020B0604030504040204" pitchFamily="50" charset="-128"/>
                <a:ea typeface="メイリオ" panose="020B0604030504040204" pitchFamily="50" charset="-128"/>
              </a:rPr>
              <a:t>－</a:t>
            </a:r>
            <a:r>
              <a:rPr lang="en-US" altLang="ja-JP" sz="1600" dirty="0" smtClean="0">
                <a:solidFill>
                  <a:srgbClr val="009944"/>
                </a:solidFill>
                <a:latin typeface="メイリオ" panose="020B0604030504040204" pitchFamily="50" charset="-128"/>
                <a:ea typeface="メイリオ" panose="020B0604030504040204" pitchFamily="50" charset="-128"/>
              </a:rPr>
              <a:t>8142</a:t>
            </a:r>
            <a:r>
              <a:rPr lang="ja-JP" altLang="en-US" sz="1600" dirty="0" smtClean="0">
                <a:solidFill>
                  <a:srgbClr val="009944"/>
                </a:solidFill>
                <a:latin typeface="メイリオ" panose="020B0604030504040204" pitchFamily="50" charset="-128"/>
                <a:ea typeface="メイリオ" panose="020B0604030504040204" pitchFamily="50" charset="-128"/>
              </a:rPr>
              <a:t>（</a:t>
            </a:r>
            <a:r>
              <a:rPr lang="en-US" altLang="ja-JP" sz="1600" dirty="0" smtClean="0">
                <a:solidFill>
                  <a:srgbClr val="009944"/>
                </a:solidFill>
                <a:latin typeface="メイリオ" panose="020B0604030504040204" pitchFamily="50" charset="-128"/>
                <a:ea typeface="メイリオ" panose="020B0604030504040204" pitchFamily="50" charset="-128"/>
              </a:rPr>
              <a:t>NPO</a:t>
            </a:r>
            <a:r>
              <a:rPr lang="ja-JP" altLang="en-US" sz="1600" dirty="0" err="1" smtClean="0">
                <a:solidFill>
                  <a:srgbClr val="009944"/>
                </a:solidFill>
                <a:latin typeface="メイリオ" panose="020B0604030504040204" pitchFamily="50" charset="-128"/>
                <a:ea typeface="メイリオ" panose="020B0604030504040204" pitchFamily="50" charset="-128"/>
              </a:rPr>
              <a:t>法人すまいる</a:t>
            </a:r>
            <a:r>
              <a:rPr lang="ja-JP" altLang="en-US" sz="1600" dirty="0" smtClean="0">
                <a:solidFill>
                  <a:srgbClr val="009944"/>
                </a:solidFill>
                <a:latin typeface="メイリオ" panose="020B0604030504040204" pitchFamily="50" charset="-128"/>
                <a:ea typeface="メイリオ" panose="020B0604030504040204" pitchFamily="50" charset="-128"/>
              </a:rPr>
              <a:t>事務局）</a:t>
            </a:r>
            <a:endParaRPr lang="en-US" altLang="ja-JP" sz="1200" dirty="0" smtClean="0">
              <a:solidFill>
                <a:srgbClr val="009944"/>
              </a:solidFill>
              <a:latin typeface="メイリオ" panose="020B0604030504040204" pitchFamily="50" charset="-128"/>
              <a:ea typeface="メイリオ" panose="020B0604030504040204" pitchFamily="50" charset="-128"/>
            </a:endParaRPr>
          </a:p>
          <a:p>
            <a:r>
              <a:rPr lang="ja-JP" altLang="en-US" sz="1600" dirty="0" smtClean="0">
                <a:solidFill>
                  <a:srgbClr val="009944"/>
                </a:solidFill>
                <a:latin typeface="メイリオ" panose="020B0604030504040204" pitchFamily="50" charset="-128"/>
                <a:ea typeface="メイリオ" panose="020B0604030504040204" pitchFamily="50" charset="-128"/>
              </a:rPr>
              <a:t>　　　</a:t>
            </a:r>
            <a:r>
              <a:rPr lang="en-US" altLang="ja-JP" sz="1600" dirty="0" smtClean="0">
                <a:solidFill>
                  <a:srgbClr val="009944"/>
                </a:solidFill>
                <a:latin typeface="メイリオ" panose="020B0604030504040204" pitchFamily="50" charset="-128"/>
                <a:ea typeface="メイリオ" panose="020B0604030504040204" pitchFamily="50" charset="-128"/>
              </a:rPr>
              <a:t>FAX</a:t>
            </a:r>
            <a:r>
              <a:rPr lang="ja-JP" altLang="en-US" sz="1600" dirty="0" smtClean="0">
                <a:solidFill>
                  <a:srgbClr val="009944"/>
                </a:solidFill>
                <a:latin typeface="メイリオ" panose="020B0604030504040204" pitchFamily="50" charset="-128"/>
                <a:ea typeface="メイリオ" panose="020B0604030504040204" pitchFamily="50" charset="-128"/>
              </a:rPr>
              <a:t>：</a:t>
            </a:r>
            <a:r>
              <a:rPr lang="en-US" altLang="ja-JP" sz="1600" dirty="0" smtClean="0">
                <a:solidFill>
                  <a:srgbClr val="009944"/>
                </a:solidFill>
                <a:latin typeface="メイリオ" panose="020B0604030504040204" pitchFamily="50" charset="-128"/>
                <a:ea typeface="メイリオ" panose="020B0604030504040204" pitchFamily="50" charset="-128"/>
              </a:rPr>
              <a:t>053</a:t>
            </a:r>
            <a:r>
              <a:rPr lang="ja-JP" altLang="en-US" sz="1600" dirty="0" smtClean="0">
                <a:solidFill>
                  <a:srgbClr val="009944"/>
                </a:solidFill>
                <a:latin typeface="メイリオ" panose="020B0604030504040204" pitchFamily="50" charset="-128"/>
                <a:ea typeface="メイリオ" panose="020B0604030504040204" pitchFamily="50" charset="-128"/>
              </a:rPr>
              <a:t>－</a:t>
            </a:r>
            <a:r>
              <a:rPr lang="en-US" altLang="ja-JP" sz="1600" dirty="0" smtClean="0">
                <a:solidFill>
                  <a:srgbClr val="009944"/>
                </a:solidFill>
                <a:latin typeface="メイリオ" panose="020B0604030504040204" pitchFamily="50" charset="-128"/>
                <a:ea typeface="メイリオ" panose="020B0604030504040204" pitchFamily="50" charset="-128"/>
              </a:rPr>
              <a:t>570</a:t>
            </a:r>
            <a:r>
              <a:rPr lang="ja-JP" altLang="en-US" sz="1600" dirty="0" smtClean="0">
                <a:solidFill>
                  <a:srgbClr val="009944"/>
                </a:solidFill>
                <a:latin typeface="メイリオ" panose="020B0604030504040204" pitchFamily="50" charset="-128"/>
                <a:ea typeface="メイリオ" panose="020B0604030504040204" pitchFamily="50" charset="-128"/>
              </a:rPr>
              <a:t>－</a:t>
            </a:r>
            <a:r>
              <a:rPr lang="en-US" altLang="ja-JP" sz="1600" dirty="0" smtClean="0">
                <a:solidFill>
                  <a:srgbClr val="009944"/>
                </a:solidFill>
                <a:latin typeface="メイリオ" panose="020B0604030504040204" pitchFamily="50" charset="-128"/>
                <a:ea typeface="メイリオ" panose="020B0604030504040204" pitchFamily="50" charset="-128"/>
              </a:rPr>
              <a:t>8143</a:t>
            </a:r>
            <a:r>
              <a:rPr lang="ja-JP" altLang="en-US" sz="1600" dirty="0" smtClean="0">
                <a:solidFill>
                  <a:srgbClr val="009944"/>
                </a:solidFill>
                <a:latin typeface="メイリオ" panose="020B0604030504040204" pitchFamily="50" charset="-128"/>
                <a:ea typeface="メイリオ" panose="020B0604030504040204" pitchFamily="50" charset="-128"/>
              </a:rPr>
              <a:t>（　　　　</a:t>
            </a:r>
            <a:r>
              <a:rPr lang="en-US" altLang="ja-JP" sz="1600" dirty="0" smtClean="0">
                <a:solidFill>
                  <a:srgbClr val="009944"/>
                </a:solidFill>
                <a:latin typeface="メイリオ" panose="020B0604030504040204" pitchFamily="50" charset="-128"/>
                <a:ea typeface="メイリオ" panose="020B0604030504040204" pitchFamily="50" charset="-128"/>
              </a:rPr>
              <a:t>〃</a:t>
            </a:r>
            <a:r>
              <a:rPr lang="ja-JP" altLang="en-US" sz="1600" dirty="0" smtClean="0">
                <a:solidFill>
                  <a:srgbClr val="009944"/>
                </a:solidFill>
                <a:latin typeface="メイリオ" panose="020B0604030504040204" pitchFamily="50" charset="-128"/>
                <a:ea typeface="メイリオ" panose="020B0604030504040204" pitchFamily="50" charset="-128"/>
              </a:rPr>
              <a:t>　　　　）</a:t>
            </a:r>
            <a:endParaRPr lang="en-US" altLang="ja-JP" sz="1600" dirty="0">
              <a:solidFill>
                <a:srgbClr val="009944"/>
              </a:solidFill>
              <a:latin typeface="メイリオ" panose="020B0604030504040204" pitchFamily="50" charset="-128"/>
              <a:ea typeface="メイリオ" panose="020B0604030504040204" pitchFamily="50" charset="-128"/>
            </a:endParaRPr>
          </a:p>
        </p:txBody>
      </p:sp>
      <p:grpSp>
        <p:nvGrpSpPr>
          <p:cNvPr id="4" name="グループ化 3"/>
          <p:cNvGrpSpPr/>
          <p:nvPr/>
        </p:nvGrpSpPr>
        <p:grpSpPr>
          <a:xfrm>
            <a:off x="285816" y="258553"/>
            <a:ext cx="7133981" cy="2079497"/>
            <a:chOff x="285816" y="258553"/>
            <a:chExt cx="7133981" cy="2079497"/>
          </a:xfrm>
        </p:grpSpPr>
        <p:sp>
          <p:nvSpPr>
            <p:cNvPr id="3" name="正方形/長方形 2"/>
            <p:cNvSpPr/>
            <p:nvPr/>
          </p:nvSpPr>
          <p:spPr>
            <a:xfrm>
              <a:off x="325961" y="258553"/>
              <a:ext cx="5113141" cy="646331"/>
            </a:xfrm>
            <a:prstGeom prst="rect">
              <a:avLst/>
            </a:prstGeom>
          </p:spPr>
          <p:txBody>
            <a:bodyPr wrap="square">
              <a:spAutoFit/>
            </a:bodyPr>
            <a:lstStyle/>
            <a:p>
              <a:r>
                <a:rPr lang="en-US" altLang="ja-JP" sz="1800" b="1" dirty="0" smtClean="0">
                  <a:solidFill>
                    <a:schemeClr val="accent1">
                      <a:lumMod val="50000"/>
                    </a:schemeClr>
                  </a:solidFill>
                  <a:latin typeface="HGP明朝E" panose="02020900000000000000" pitchFamily="18" charset="-128"/>
                  <a:ea typeface="HGP明朝E" panose="02020900000000000000" pitchFamily="18" charset="-128"/>
                </a:rPr>
                <a:t>NPO</a:t>
              </a:r>
              <a:r>
                <a:rPr lang="ja-JP" altLang="en-US" sz="1800" b="1" dirty="0" smtClean="0">
                  <a:solidFill>
                    <a:schemeClr val="accent1">
                      <a:lumMod val="50000"/>
                    </a:schemeClr>
                  </a:solidFill>
                  <a:latin typeface="HGP明朝E" panose="02020900000000000000" pitchFamily="18" charset="-128"/>
                  <a:ea typeface="HGP明朝E" panose="02020900000000000000" pitchFamily="18" charset="-128"/>
                </a:rPr>
                <a:t>法人はまま</a:t>
              </a:r>
              <a:r>
                <a:rPr lang="ja-JP" altLang="en-US" sz="1800" b="1" dirty="0" err="1" smtClean="0">
                  <a:solidFill>
                    <a:schemeClr val="accent1">
                      <a:lumMod val="50000"/>
                    </a:schemeClr>
                  </a:solidFill>
                  <a:latin typeface="HGP明朝E" panose="02020900000000000000" pitchFamily="18" charset="-128"/>
                  <a:ea typeface="HGP明朝E" panose="02020900000000000000" pitchFamily="18" charset="-128"/>
                </a:rPr>
                <a:t>つ</a:t>
              </a:r>
              <a:r>
                <a:rPr lang="ja-JP" altLang="en-US" sz="1800" b="1" dirty="0" smtClean="0">
                  <a:solidFill>
                    <a:schemeClr val="accent1">
                      <a:lumMod val="50000"/>
                    </a:schemeClr>
                  </a:solidFill>
                  <a:latin typeface="HGP明朝E" panose="02020900000000000000" pitchFamily="18" charset="-128"/>
                  <a:ea typeface="HGP明朝E" panose="02020900000000000000" pitchFamily="18" charset="-128"/>
                </a:rPr>
                <a:t>子どものこころを支える（すまいる）</a:t>
              </a:r>
              <a:endParaRPr lang="en-US" altLang="ja-JP" sz="1800" b="1" dirty="0">
                <a:solidFill>
                  <a:schemeClr val="accent1">
                    <a:lumMod val="50000"/>
                  </a:schemeClr>
                </a:solidFill>
                <a:latin typeface="HGP明朝E" panose="02020900000000000000" pitchFamily="18" charset="-128"/>
                <a:ea typeface="HGP明朝E" panose="02020900000000000000" pitchFamily="18" charset="-128"/>
              </a:endParaRPr>
            </a:p>
            <a:p>
              <a:r>
                <a:rPr lang="ja-JP" altLang="en-US" sz="1800" b="1" dirty="0" smtClean="0">
                  <a:solidFill>
                    <a:schemeClr val="accent1">
                      <a:lumMod val="50000"/>
                    </a:schemeClr>
                  </a:solidFill>
                  <a:latin typeface="HGP明朝E" panose="02020900000000000000" pitchFamily="18" charset="-128"/>
                  <a:ea typeface="HGP明朝E" panose="02020900000000000000" pitchFamily="18" charset="-128"/>
                </a:rPr>
                <a:t>　平成</a:t>
              </a:r>
              <a:r>
                <a:rPr lang="en-US" altLang="ja-JP" sz="1800" b="1" dirty="0" smtClean="0">
                  <a:solidFill>
                    <a:schemeClr val="accent1">
                      <a:lumMod val="50000"/>
                    </a:schemeClr>
                  </a:solidFill>
                  <a:latin typeface="HGP明朝E" panose="02020900000000000000" pitchFamily="18" charset="-128"/>
                  <a:ea typeface="HGP明朝E" panose="02020900000000000000" pitchFamily="18" charset="-128"/>
                </a:rPr>
                <a:t>29</a:t>
              </a:r>
              <a:r>
                <a:rPr lang="ja-JP" altLang="en-US" sz="1800" b="1" dirty="0" smtClean="0">
                  <a:solidFill>
                    <a:schemeClr val="accent1">
                      <a:lumMod val="50000"/>
                    </a:schemeClr>
                  </a:solidFill>
                  <a:latin typeface="HGP明朝E" panose="02020900000000000000" pitchFamily="18" charset="-128"/>
                  <a:ea typeface="HGP明朝E" panose="02020900000000000000" pitchFamily="18" charset="-128"/>
                </a:rPr>
                <a:t>年度　ピンポイント研修会</a:t>
              </a:r>
              <a:endParaRPr lang="ja-JP" altLang="en-US" sz="1800" b="1" dirty="0">
                <a:solidFill>
                  <a:schemeClr val="accent1">
                    <a:lumMod val="50000"/>
                  </a:schemeClr>
                </a:solidFill>
                <a:latin typeface="HGP明朝E" panose="02020900000000000000" pitchFamily="18" charset="-128"/>
                <a:ea typeface="HGP明朝E" panose="02020900000000000000" pitchFamily="18" charset="-128"/>
              </a:endParaRPr>
            </a:p>
          </p:txBody>
        </p:sp>
        <p:sp>
          <p:nvSpPr>
            <p:cNvPr id="7" name="正方形/長方形 6"/>
            <p:cNvSpPr/>
            <p:nvPr/>
          </p:nvSpPr>
          <p:spPr>
            <a:xfrm>
              <a:off x="350318" y="944851"/>
              <a:ext cx="4828592" cy="1046440"/>
            </a:xfrm>
            <a:prstGeom prst="rect">
              <a:avLst/>
            </a:prstGeom>
          </p:spPr>
          <p:txBody>
            <a:bodyPr wrap="square">
              <a:spAutoFit/>
            </a:bodyPr>
            <a:lstStyle/>
            <a:p>
              <a:r>
                <a:rPr lang="en-US" altLang="ja-JP" sz="2400" dirty="0" smtClean="0">
                  <a:solidFill>
                    <a:srgbClr val="171C61"/>
                  </a:solidFill>
                  <a:latin typeface="HG創英ﾌﾟﾚｾﾞﾝｽEB" panose="02020809000000000000" pitchFamily="17" charset="-128"/>
                  <a:ea typeface="HG創英ﾌﾟﾚｾﾞﾝｽEB" panose="02020809000000000000" pitchFamily="17" charset="-128"/>
                </a:rPr>
                <a:t>『</a:t>
              </a:r>
              <a:r>
                <a:rPr lang="ja-JP" altLang="en-US" sz="2400" dirty="0" smtClean="0">
                  <a:solidFill>
                    <a:srgbClr val="171C61"/>
                  </a:solidFill>
                  <a:latin typeface="HG創英ﾌﾟﾚｾﾞﾝｽEB" panose="02020809000000000000" pitchFamily="17" charset="-128"/>
                  <a:ea typeface="HG創英ﾌﾟﾚｾﾞﾝｽEB" panose="02020809000000000000" pitchFamily="17" charset="-128"/>
                </a:rPr>
                <a:t>もう一度、</a:t>
              </a:r>
              <a:r>
                <a:rPr lang="ja-JP" altLang="en-US" sz="2400" dirty="0" err="1" smtClean="0">
                  <a:solidFill>
                    <a:srgbClr val="171C61"/>
                  </a:solidFill>
                  <a:latin typeface="HG創英ﾌﾟﾚｾﾞﾝｽEB" panose="02020809000000000000" pitchFamily="17" charset="-128"/>
                  <a:ea typeface="HG創英ﾌﾟﾚｾﾞﾝｽEB" panose="02020809000000000000" pitchFamily="17" charset="-128"/>
                </a:rPr>
                <a:t>発達障がいに</a:t>
              </a:r>
              <a:endParaRPr lang="en-US" altLang="ja-JP" sz="2400" dirty="0" smtClean="0">
                <a:solidFill>
                  <a:srgbClr val="171C61"/>
                </a:solidFill>
                <a:latin typeface="HG創英ﾌﾟﾚｾﾞﾝｽEB" panose="02020809000000000000" pitchFamily="17" charset="-128"/>
                <a:ea typeface="HG創英ﾌﾟﾚｾﾞﾝｽEB" panose="02020809000000000000" pitchFamily="17" charset="-128"/>
              </a:endParaRPr>
            </a:p>
            <a:p>
              <a:r>
                <a:rPr lang="ja-JP" altLang="en-US" sz="2400" dirty="0">
                  <a:solidFill>
                    <a:srgbClr val="171C61"/>
                  </a:solidFill>
                  <a:latin typeface="HG創英ﾌﾟﾚｾﾞﾝｽEB" panose="02020809000000000000" pitchFamily="17" charset="-128"/>
                  <a:ea typeface="HG創英ﾌﾟﾚｾﾞﾝｽEB" panose="02020809000000000000" pitchFamily="17" charset="-128"/>
                </a:rPr>
                <a:t>　</a:t>
              </a:r>
              <a:r>
                <a:rPr lang="ja-JP" altLang="en-US" sz="2400" dirty="0" smtClean="0">
                  <a:solidFill>
                    <a:srgbClr val="171C61"/>
                  </a:solidFill>
                  <a:latin typeface="HG創英ﾌﾟﾚｾﾞﾝｽEB" panose="02020809000000000000" pitchFamily="17" charset="-128"/>
                  <a:ea typeface="HG創英ﾌﾟﾚｾﾞﾝｽEB" panose="02020809000000000000" pitchFamily="17" charset="-128"/>
                </a:rPr>
                <a:t>　　　　　　　ついて</a:t>
              </a:r>
              <a:r>
                <a:rPr lang="ja-JP" altLang="en-US" sz="2400" dirty="0">
                  <a:solidFill>
                    <a:srgbClr val="171C61"/>
                  </a:solidFill>
                  <a:latin typeface="HG創英ﾌﾟﾚｾﾞﾝｽEB" panose="02020809000000000000" pitchFamily="17" charset="-128"/>
                  <a:ea typeface="HG創英ﾌﾟﾚｾﾞﾝｽEB" panose="02020809000000000000" pitchFamily="17" charset="-128"/>
                </a:rPr>
                <a:t>考える</a:t>
              </a:r>
              <a:r>
                <a:rPr lang="en-US" altLang="ja-JP" sz="2400" dirty="0" smtClean="0">
                  <a:solidFill>
                    <a:srgbClr val="171C61"/>
                  </a:solidFill>
                  <a:latin typeface="HG創英ﾌﾟﾚｾﾞﾝｽEB" panose="02020809000000000000" pitchFamily="17" charset="-128"/>
                  <a:ea typeface="HG創英ﾌﾟﾚｾﾞﾝｽEB" panose="02020809000000000000" pitchFamily="17" charset="-128"/>
                </a:rPr>
                <a:t>』</a:t>
              </a:r>
            </a:p>
            <a:p>
              <a:r>
                <a:rPr lang="ja-JP" altLang="en-US" sz="1400" dirty="0" smtClean="0">
                  <a:solidFill>
                    <a:srgbClr val="171C61"/>
                  </a:solidFill>
                  <a:latin typeface="HG創英ﾌﾟﾚｾﾞﾝｽEB" panose="02020809000000000000" pitchFamily="17" charset="-128"/>
                  <a:ea typeface="HG創英ﾌﾟﾚｾﾞﾝｽEB" panose="02020809000000000000" pitchFamily="17" charset="-128"/>
                </a:rPr>
                <a:t>　（３回講座：</a:t>
              </a:r>
              <a:r>
                <a:rPr lang="ja-JP" altLang="en-US" sz="1400" strike="dblStrike" dirty="0" smtClean="0">
                  <a:solidFill>
                    <a:srgbClr val="171C61"/>
                  </a:solidFill>
                  <a:latin typeface="HG創英ﾌﾟﾚｾﾞﾝｽEB" panose="02020809000000000000" pitchFamily="17" charset="-128"/>
                  <a:ea typeface="HG創英ﾌﾟﾚｾﾞﾝｽEB" panose="02020809000000000000" pitchFamily="17" charset="-128"/>
                </a:rPr>
                <a:t>６／１４</a:t>
              </a:r>
              <a:r>
                <a:rPr lang="ja-JP" altLang="en-US" sz="1400" dirty="0" smtClean="0">
                  <a:solidFill>
                    <a:srgbClr val="171C61"/>
                  </a:solidFill>
                  <a:latin typeface="HG創英ﾌﾟﾚｾﾞﾝｽEB" panose="02020809000000000000" pitchFamily="17" charset="-128"/>
                  <a:ea typeface="HG創英ﾌﾟﾚｾﾞﾝｽEB" panose="02020809000000000000" pitchFamily="17" charset="-128"/>
                </a:rPr>
                <a:t>、１１／１、２／１４予定）</a:t>
              </a:r>
              <a:endParaRPr lang="ja-JP" altLang="en-US" sz="1400" dirty="0">
                <a:solidFill>
                  <a:srgbClr val="171C61"/>
                </a:solidFill>
                <a:latin typeface="HG創英ﾌﾟﾚｾﾞﾝｽEB" panose="02020809000000000000" pitchFamily="17" charset="-128"/>
                <a:ea typeface="HG創英ﾌﾟﾚｾﾞﾝｽEB" panose="02020809000000000000" pitchFamily="17" charset="-128"/>
              </a:endParaRPr>
            </a:p>
          </p:txBody>
        </p:sp>
        <p:sp>
          <p:nvSpPr>
            <p:cNvPr id="26" name="テキスト ボックス 31"/>
            <p:cNvSpPr txBox="1"/>
            <p:nvPr/>
          </p:nvSpPr>
          <p:spPr>
            <a:xfrm>
              <a:off x="285816" y="1968718"/>
              <a:ext cx="7133981" cy="369332"/>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800" b="1" dirty="0" smtClean="0">
                  <a:solidFill>
                    <a:schemeClr val="accent1">
                      <a:lumMod val="50000"/>
                    </a:schemeClr>
                  </a:solidFill>
                  <a:latin typeface="HGS明朝E" panose="02020900000000000000" pitchFamily="18" charset="-128"/>
                  <a:ea typeface="HGS明朝E" panose="02020900000000000000" pitchFamily="18" charset="-128"/>
                  <a:cs typeface="メイリオ" panose="020B0604030504040204" pitchFamily="50" charset="-128"/>
                </a:rPr>
                <a:t>対　象：教育・保育、福祉、医療などに携わる専門職の方</a:t>
              </a:r>
              <a:endParaRPr lang="ja-JP" altLang="en-US" sz="1800" b="1" dirty="0">
                <a:solidFill>
                  <a:schemeClr val="accent1">
                    <a:lumMod val="50000"/>
                  </a:schemeClr>
                </a:solidFill>
                <a:latin typeface="HGS明朝E" panose="02020900000000000000" pitchFamily="18" charset="-128"/>
                <a:ea typeface="HGS明朝E" panose="02020900000000000000" pitchFamily="18" charset="-128"/>
                <a:cs typeface="メイリオ" panose="020B0604030504040204" pitchFamily="50" charset="-128"/>
              </a:endParaRPr>
            </a:p>
          </p:txBody>
        </p:sp>
      </p:grpSp>
      <p:sp>
        <p:nvSpPr>
          <p:cNvPr id="42" name="テキスト ボックス 18"/>
          <p:cNvSpPr txBox="1"/>
          <p:nvPr/>
        </p:nvSpPr>
        <p:spPr>
          <a:xfrm>
            <a:off x="1607857" y="8895028"/>
            <a:ext cx="4868640" cy="292388"/>
          </a:xfrm>
          <a:prstGeom prst="rect">
            <a:avLst/>
          </a:prstGeom>
          <a:noFill/>
        </p:spPr>
        <p:txBody>
          <a:bodyPr wrap="non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en-US" altLang="ja-JP" sz="1300" b="1" dirty="0">
                <a:solidFill>
                  <a:srgbClr val="009944"/>
                </a:solidFill>
                <a:latin typeface="メイリオ" panose="020B0604030504040204" pitchFamily="50" charset="-128"/>
                <a:ea typeface="メイリオ" panose="020B0604030504040204" pitchFamily="50" charset="-128"/>
              </a:rPr>
              <a:t>NPO</a:t>
            </a:r>
            <a:r>
              <a:rPr lang="ja-JP" altLang="en-US" sz="1300" b="1" dirty="0">
                <a:solidFill>
                  <a:srgbClr val="009944"/>
                </a:solidFill>
                <a:latin typeface="メイリオ" panose="020B0604030504040204" pitchFamily="50" charset="-128"/>
                <a:ea typeface="メイリオ" panose="020B0604030504040204" pitchFamily="50" charset="-128"/>
              </a:rPr>
              <a:t>法人　</a:t>
            </a:r>
            <a:r>
              <a:rPr lang="ja-JP" altLang="en-US" sz="1300" b="1" dirty="0" smtClean="0">
                <a:solidFill>
                  <a:srgbClr val="009944"/>
                </a:solidFill>
                <a:latin typeface="メイリオ" panose="020B0604030504040204" pitchFamily="50" charset="-128"/>
                <a:ea typeface="メイリオ" panose="020B0604030504040204" pitchFamily="50" charset="-128"/>
              </a:rPr>
              <a:t>は</a:t>
            </a:r>
            <a:r>
              <a:rPr lang="ja-JP" altLang="en-US" sz="1300" b="1" dirty="0">
                <a:solidFill>
                  <a:srgbClr val="009944"/>
                </a:solidFill>
                <a:latin typeface="メイリオ" panose="020B0604030504040204" pitchFamily="50" charset="-128"/>
                <a:ea typeface="メイリオ" panose="020B0604030504040204" pitchFamily="50" charset="-128"/>
              </a:rPr>
              <a:t>ままつ子どものこころを支える</a:t>
            </a:r>
            <a:r>
              <a:rPr lang="ja-JP" altLang="en-US" sz="1300" b="1" dirty="0" smtClean="0">
                <a:solidFill>
                  <a:srgbClr val="009944"/>
                </a:solidFill>
                <a:latin typeface="メイリオ" panose="020B0604030504040204" pitchFamily="50" charset="-128"/>
                <a:ea typeface="メイリオ" panose="020B0604030504040204" pitchFamily="50" charset="-128"/>
              </a:rPr>
              <a:t>会すまいる事務局</a:t>
            </a:r>
            <a:endParaRPr lang="ja-JP" altLang="en-US" sz="1300" b="1" dirty="0">
              <a:solidFill>
                <a:srgbClr val="009944"/>
              </a:solidFill>
              <a:latin typeface="メイリオ" panose="020B0604030504040204" pitchFamily="50" charset="-128"/>
              <a:ea typeface="メイリオ" panose="020B0604030504040204" pitchFamily="50" charset="-128"/>
            </a:endParaRPr>
          </a:p>
        </p:txBody>
      </p:sp>
      <p:grpSp>
        <p:nvGrpSpPr>
          <p:cNvPr id="23" name="グループ化 22"/>
          <p:cNvGrpSpPr/>
          <p:nvPr/>
        </p:nvGrpSpPr>
        <p:grpSpPr>
          <a:xfrm>
            <a:off x="0" y="2385662"/>
            <a:ext cx="7775575" cy="6465506"/>
            <a:chOff x="-426" y="2522718"/>
            <a:chExt cx="7813427" cy="6328450"/>
          </a:xfrm>
        </p:grpSpPr>
        <p:pic>
          <p:nvPicPr>
            <p:cNvPr id="44" name="図 43" descr="http://www.digipot.net/images/photo/p095/p095_07j.jpg"/>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6" y="2522718"/>
              <a:ext cx="7813427" cy="6328450"/>
            </a:xfrm>
            <a:prstGeom prst="rect">
              <a:avLst/>
            </a:prstGeom>
            <a:noFill/>
            <a:ln>
              <a:noFill/>
            </a:ln>
          </p:spPr>
        </p:pic>
        <p:pic>
          <p:nvPicPr>
            <p:cNvPr id="1026" name="Picture 2" descr="http://frame-illust.com/fi/wp-content/uploads/2015/06/5b8f290e598db55700d2e410a9283930.png"/>
            <p:cNvPicPr>
              <a:picLocks noChangeAspect="1" noChangeArrowheads="1"/>
            </p:cNvPicPr>
            <p:nvPr/>
          </p:nvPicPr>
          <p:blipFill>
            <a:blip r:embed="rId6">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07034" y="2704811"/>
              <a:ext cx="7198504" cy="5909919"/>
            </a:xfrm>
            <a:prstGeom prst="rect">
              <a:avLst/>
            </a:prstGeom>
            <a:noFill/>
            <a:extLst>
              <a:ext uri="{909E8E84-426E-40DD-AFC4-6F175D3DCCD1}">
                <a14:hiddenFill xmlns:a14="http://schemas.microsoft.com/office/drawing/2010/main">
                  <a:solidFill>
                    <a:srgbClr val="FFFFFF"/>
                  </a:solidFill>
                </a14:hiddenFill>
              </a:ext>
            </a:extLst>
          </p:spPr>
        </p:pic>
        <p:sp>
          <p:nvSpPr>
            <p:cNvPr id="39" name="正方形/長方形 38"/>
            <p:cNvSpPr/>
            <p:nvPr/>
          </p:nvSpPr>
          <p:spPr>
            <a:xfrm>
              <a:off x="475261" y="3313455"/>
              <a:ext cx="7172333" cy="1659398"/>
            </a:xfrm>
            <a:prstGeom prst="rect">
              <a:avLst/>
            </a:prstGeom>
          </p:spPr>
          <p:txBody>
            <a:bodyPr wrap="square">
              <a:spAutoFit/>
            </a:bodyPr>
            <a:lstStyle/>
            <a:p>
              <a:pPr>
                <a:lnSpc>
                  <a:spcPts val="2500"/>
                </a:lnSpc>
              </a:pPr>
              <a:r>
                <a:rPr lang="ja-JP" altLang="en-US" sz="2000" b="1" dirty="0" smtClean="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第２回</a:t>
              </a:r>
              <a:r>
                <a:rPr lang="en-US" altLang="ja-JP" sz="2400" b="1" dirty="0" smtClean="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a:t>
              </a:r>
              <a:r>
                <a:rPr lang="ja-JP" altLang="en-US" sz="2000" b="1" dirty="0" smtClean="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発達障がいの子どもたちが笑顔を取り戻すために</a:t>
              </a:r>
              <a:endParaRPr lang="en-US" altLang="ja-JP" sz="2000" b="1" dirty="0" smtClean="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endParaRPr>
            </a:p>
            <a:p>
              <a:pPr>
                <a:lnSpc>
                  <a:spcPts val="2500"/>
                </a:lnSpc>
              </a:pPr>
              <a:r>
                <a:rPr lang="ja-JP" altLang="en-US" sz="2000" b="1" dirty="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　</a:t>
              </a:r>
              <a:r>
                <a:rPr lang="ja-JP" altLang="en-US" sz="2000" b="1" dirty="0" smtClean="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　　　　　　　　　　　　　　　　　　～医療と教育でできること～</a:t>
              </a:r>
              <a:r>
                <a:rPr lang="en-US" altLang="ja-JP" sz="2400" b="1" dirty="0" smtClean="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a:t>
              </a:r>
              <a:endParaRPr lang="en-US" altLang="ja-JP" sz="2000" b="1" dirty="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endParaRPr>
            </a:p>
            <a:p>
              <a:pPr>
                <a:lnSpc>
                  <a:spcPts val="2500"/>
                </a:lnSpc>
              </a:pPr>
              <a:r>
                <a:rPr lang="ja-JP" altLang="en-US" sz="2000" b="1" dirty="0" smtClean="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　</a:t>
              </a:r>
              <a:r>
                <a:rPr lang="ja-JP" altLang="en-US" sz="1800" b="1" dirty="0" smtClean="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講　師： 藤田　 梓 先生</a:t>
              </a:r>
              <a:r>
                <a:rPr lang="ja-JP" altLang="en-US" sz="1400" b="1" dirty="0" smtClean="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（児童精神科医／</a:t>
              </a:r>
              <a:r>
                <a:rPr lang="zh-TW" altLang="en-US" sz="1400" b="1" dirty="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国立病院機構天竜病院</a:t>
              </a:r>
              <a:r>
                <a:rPr lang="ja-JP" altLang="en-US" sz="1400" b="1" dirty="0" smtClean="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a:t>
              </a:r>
              <a:endParaRPr lang="en-US" altLang="ja-JP" sz="1600" b="1" dirty="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endParaRPr>
            </a:p>
            <a:p>
              <a:pPr lvl="0">
                <a:lnSpc>
                  <a:spcPts val="2500"/>
                </a:lnSpc>
              </a:pPr>
              <a:r>
                <a:rPr lang="ja-JP" altLang="en-US" sz="1600" b="1" dirty="0" smtClean="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　　　　　　  </a:t>
              </a:r>
              <a:r>
                <a:rPr lang="ja-JP" altLang="en-US" sz="1800" b="1" dirty="0" smtClean="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立部啓子先生 </a:t>
              </a:r>
              <a:r>
                <a:rPr lang="ja-JP" altLang="en-US" sz="1400" b="1" dirty="0" smtClean="0">
                  <a:solidFill>
                    <a:prstClr val="black">
                      <a:lumMod val="95000"/>
                      <a:lumOff val="5000"/>
                    </a:prstClr>
                  </a:solidFill>
                  <a:latin typeface="HGP創英ﾌﾟﾚｾﾞﾝｽEB" panose="02020800000000000000" pitchFamily="18" charset="-128"/>
                  <a:ea typeface="HGP創英ﾌﾟﾚｾﾞﾝｽEB" panose="02020800000000000000" pitchFamily="18" charset="-128"/>
                </a:rPr>
                <a:t>（</a:t>
              </a:r>
              <a:r>
                <a:rPr lang="ja-JP" altLang="en-US" sz="1400" b="1" dirty="0">
                  <a:solidFill>
                    <a:prstClr val="black">
                      <a:lumMod val="95000"/>
                      <a:lumOff val="5000"/>
                    </a:prstClr>
                  </a:solidFill>
                  <a:latin typeface="HGP創英ﾌﾟﾚｾﾞﾝｽEB" panose="02020800000000000000" pitchFamily="18" charset="-128"/>
                  <a:ea typeface="HGP創英ﾌﾟﾚｾﾞﾝｽEB" panose="02020800000000000000" pitchFamily="18" charset="-128"/>
                </a:rPr>
                <a:t>教諭／天竜特別支援</a:t>
              </a:r>
              <a:r>
                <a:rPr lang="ja-JP" altLang="en-US" sz="1400" b="1" dirty="0" smtClean="0">
                  <a:solidFill>
                    <a:prstClr val="black">
                      <a:lumMod val="95000"/>
                      <a:lumOff val="5000"/>
                    </a:prstClr>
                  </a:solidFill>
                  <a:latin typeface="HGP創英ﾌﾟﾚｾﾞﾝｽEB" panose="02020800000000000000" pitchFamily="18" charset="-128"/>
                  <a:ea typeface="HGP創英ﾌﾟﾚｾﾞﾝｽEB" panose="02020800000000000000" pitchFamily="18" charset="-128"/>
                </a:rPr>
                <a:t>学校　中等部）</a:t>
              </a:r>
              <a:endParaRPr lang="en-US" altLang="ja-JP" sz="1800" b="1" dirty="0" smtClean="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endParaRPr>
            </a:p>
            <a:p>
              <a:pPr>
                <a:lnSpc>
                  <a:spcPts val="2500"/>
                </a:lnSpc>
              </a:pPr>
              <a:r>
                <a:rPr lang="en-US" altLang="ja-JP" sz="1800" b="1" dirty="0" smtClean="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             </a:t>
              </a:r>
              <a:r>
                <a:rPr lang="ja-JP" altLang="en-US" sz="1800" b="1" dirty="0" smtClean="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田中絢子先生 </a:t>
              </a:r>
              <a:r>
                <a:rPr lang="ja-JP" altLang="en-US" sz="1400" b="1" dirty="0" smtClean="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（教諭／天竜特別支援学校　中等部）</a:t>
              </a:r>
              <a:endParaRPr lang="ja-JP" altLang="en-US" sz="1400" b="1" dirty="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endParaRPr>
            </a:p>
          </p:txBody>
        </p:sp>
        <p:sp>
          <p:nvSpPr>
            <p:cNvPr id="45" name="正方形/長方形 44"/>
            <p:cNvSpPr/>
            <p:nvPr/>
          </p:nvSpPr>
          <p:spPr>
            <a:xfrm>
              <a:off x="1114056" y="7059131"/>
              <a:ext cx="5894743" cy="1374735"/>
            </a:xfrm>
            <a:prstGeom prst="rect">
              <a:avLst/>
            </a:prstGeom>
          </p:spPr>
          <p:txBody>
            <a:bodyPr wrap="square">
              <a:spAutoFit/>
            </a:bodyPr>
            <a:lstStyle/>
            <a:p>
              <a:pPr>
                <a:lnSpc>
                  <a:spcPts val="2500"/>
                </a:lnSpc>
              </a:pPr>
              <a:r>
                <a:rPr lang="ja-JP" altLang="en-US" sz="1600" spc="30" dirty="0" smtClean="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rPr>
                <a:t>日　程：平成２９年１１月１日（水）</a:t>
              </a:r>
              <a:endParaRPr lang="en-US" altLang="ja-JP" sz="2000" spc="30" dirty="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endParaRPr>
            </a:p>
            <a:p>
              <a:pPr>
                <a:lnSpc>
                  <a:spcPts val="2500"/>
                </a:lnSpc>
              </a:pPr>
              <a:r>
                <a:rPr lang="ja-JP" altLang="en-US" sz="1600" spc="30" dirty="0" smtClean="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rPr>
                <a:t>時　間：１９</a:t>
              </a:r>
              <a:r>
                <a:rPr lang="ja-JP" altLang="en-US" sz="1600" spc="30" dirty="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rPr>
                <a:t>：</a:t>
              </a:r>
              <a:r>
                <a:rPr lang="ja-JP" altLang="en-US" sz="1600" spc="30" dirty="0" smtClean="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rPr>
                <a:t>００～２１</a:t>
              </a:r>
              <a:r>
                <a:rPr lang="ja-JP" altLang="en-US" sz="1600" spc="30" dirty="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rPr>
                <a:t>：</a:t>
              </a:r>
              <a:r>
                <a:rPr lang="ja-JP" altLang="en-US" sz="1600" spc="30" dirty="0" smtClean="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rPr>
                <a:t>００（受付１８</a:t>
              </a:r>
              <a:r>
                <a:rPr lang="en-US" altLang="ja-JP" sz="1600" spc="30" dirty="0" smtClean="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rPr>
                <a:t>:</a:t>
              </a:r>
              <a:r>
                <a:rPr lang="ja-JP" altLang="en-US" sz="1600" spc="30" dirty="0" smtClean="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rPr>
                <a:t>３０～）</a:t>
              </a:r>
              <a:endParaRPr lang="en-US" altLang="ja-JP" sz="1600" spc="30" dirty="0" smtClean="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endParaRPr>
            </a:p>
            <a:p>
              <a:pPr>
                <a:lnSpc>
                  <a:spcPts val="2500"/>
                </a:lnSpc>
              </a:pPr>
              <a:r>
                <a:rPr lang="ja-JP" altLang="en-US" sz="1600" spc="30" dirty="0" smtClean="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rPr>
                <a:t>場　所：浜松市福祉交流センター　大会議室</a:t>
              </a:r>
              <a:endParaRPr lang="en-US" altLang="ja-JP" sz="1600" spc="30" dirty="0" smtClean="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endParaRPr>
            </a:p>
            <a:p>
              <a:pPr>
                <a:lnSpc>
                  <a:spcPts val="2500"/>
                </a:lnSpc>
              </a:pPr>
              <a:r>
                <a:rPr lang="ja-JP" altLang="en-US" sz="1600" spc="30" dirty="0" smtClean="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rPr>
                <a:t>駐車場：無料駐車場</a:t>
              </a:r>
              <a:r>
                <a:rPr lang="ja-JP" altLang="en-US" sz="1600" spc="30" dirty="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rPr>
                <a:t>　</a:t>
              </a:r>
              <a:r>
                <a:rPr lang="ja-JP" altLang="en-US" sz="1400" spc="30" dirty="0" smtClean="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rPr>
                <a:t>＊台数制限あり</a:t>
              </a:r>
              <a:endParaRPr lang="en-US" altLang="ja-JP" sz="1100" spc="30" dirty="0" smtClean="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endParaRPr>
            </a:p>
          </p:txBody>
        </p:sp>
        <p:grpSp>
          <p:nvGrpSpPr>
            <p:cNvPr id="15" name="グループ化 14"/>
            <p:cNvGrpSpPr/>
            <p:nvPr/>
          </p:nvGrpSpPr>
          <p:grpSpPr>
            <a:xfrm>
              <a:off x="707722" y="6286253"/>
              <a:ext cx="2150912" cy="705227"/>
              <a:chOff x="962464" y="5616173"/>
              <a:chExt cx="2150912" cy="705227"/>
            </a:xfrm>
          </p:grpSpPr>
          <p:pic>
            <p:nvPicPr>
              <p:cNvPr id="48" name="図 47" descr="めくれた付箋紙素材/透過png (b9.png - 192x50)"/>
              <p:cNvPicPr/>
              <p:nvPr/>
            </p:nvPicPr>
            <p:blipFill>
              <a:blip r:embed="rId8">
                <a:extLst>
                  <a:ext uri="{28A0092B-C50C-407E-A947-70E740481C1C}">
                    <a14:useLocalDpi xmlns:a14="http://schemas.microsoft.com/office/drawing/2010/main" val="0"/>
                  </a:ext>
                </a:extLst>
              </a:blip>
              <a:srcRect/>
              <a:stretch>
                <a:fillRect/>
              </a:stretch>
            </p:blipFill>
            <p:spPr bwMode="auto">
              <a:xfrm rot="20956424">
                <a:off x="962464" y="5616173"/>
                <a:ext cx="2150912" cy="705227"/>
              </a:xfrm>
              <a:prstGeom prst="rect">
                <a:avLst/>
              </a:prstGeom>
              <a:noFill/>
              <a:ln>
                <a:noFill/>
              </a:ln>
            </p:spPr>
          </p:pic>
          <p:sp>
            <p:nvSpPr>
              <p:cNvPr id="14" name="テキスト ボックス 13"/>
              <p:cNvSpPr txBox="1"/>
              <p:nvPr/>
            </p:nvSpPr>
            <p:spPr>
              <a:xfrm rot="20999780">
                <a:off x="1082373" y="5715907"/>
                <a:ext cx="1956202" cy="523220"/>
              </a:xfrm>
              <a:prstGeom prst="rect">
                <a:avLst/>
              </a:prstGeom>
              <a:noFill/>
            </p:spPr>
            <p:txBody>
              <a:bodyPr wrap="square" rtlCol="0">
                <a:spAutoFit/>
              </a:bodyPr>
              <a:lstStyle/>
              <a:p>
                <a:r>
                  <a:rPr kumimoji="1" lang="ja-JP" altLang="en-US" sz="1400" dirty="0" smtClean="0"/>
                  <a:t>発達障がいの子たちが抱える思いとは？</a:t>
                </a:r>
                <a:endParaRPr kumimoji="1" lang="ja-JP" altLang="en-US" sz="1400" dirty="0"/>
              </a:p>
            </p:txBody>
          </p:sp>
        </p:grpSp>
        <p:grpSp>
          <p:nvGrpSpPr>
            <p:cNvPr id="17" name="グループ化 16"/>
            <p:cNvGrpSpPr/>
            <p:nvPr/>
          </p:nvGrpSpPr>
          <p:grpSpPr>
            <a:xfrm>
              <a:off x="2948002" y="6269989"/>
              <a:ext cx="2004982" cy="635544"/>
              <a:chOff x="3042735" y="5642849"/>
              <a:chExt cx="2004982" cy="635544"/>
            </a:xfrm>
          </p:grpSpPr>
          <p:pic>
            <p:nvPicPr>
              <p:cNvPr id="49" name="図 48" descr="めくれた付箋紙素材/透過png (b12.png - 192x50)"/>
              <p:cNvPicPr/>
              <p:nvPr/>
            </p:nvPicPr>
            <p:blipFill>
              <a:blip r:embed="rId9">
                <a:extLst>
                  <a:ext uri="{28A0092B-C50C-407E-A947-70E740481C1C}">
                    <a14:useLocalDpi xmlns:a14="http://schemas.microsoft.com/office/drawing/2010/main" val="0"/>
                  </a:ext>
                </a:extLst>
              </a:blip>
              <a:srcRect/>
              <a:stretch>
                <a:fillRect/>
              </a:stretch>
            </p:blipFill>
            <p:spPr bwMode="auto">
              <a:xfrm rot="21014679">
                <a:off x="3042735" y="5642849"/>
                <a:ext cx="2004982" cy="635544"/>
              </a:xfrm>
              <a:prstGeom prst="rect">
                <a:avLst/>
              </a:prstGeom>
              <a:noFill/>
              <a:ln>
                <a:noFill/>
              </a:ln>
            </p:spPr>
          </p:pic>
          <p:sp>
            <p:nvSpPr>
              <p:cNvPr id="51" name="テキスト ボックス 50"/>
              <p:cNvSpPr txBox="1"/>
              <p:nvPr/>
            </p:nvSpPr>
            <p:spPr>
              <a:xfrm rot="20938817">
                <a:off x="3112719" y="5787033"/>
                <a:ext cx="1865013" cy="307777"/>
              </a:xfrm>
              <a:prstGeom prst="rect">
                <a:avLst/>
              </a:prstGeom>
              <a:noFill/>
            </p:spPr>
            <p:txBody>
              <a:bodyPr wrap="square" rtlCol="0">
                <a:spAutoFit/>
              </a:bodyPr>
              <a:lstStyle/>
              <a:p>
                <a:r>
                  <a:rPr lang="ja-JP" altLang="en-US" sz="1400" dirty="0"/>
                  <a:t>子ども</a:t>
                </a:r>
                <a:r>
                  <a:rPr lang="ja-JP" altLang="en-US" sz="1400" dirty="0" smtClean="0"/>
                  <a:t>のこころを知る</a:t>
                </a:r>
                <a:endParaRPr kumimoji="1" lang="ja-JP" altLang="en-US" sz="1400" dirty="0"/>
              </a:p>
            </p:txBody>
          </p:sp>
        </p:grpSp>
        <p:grpSp>
          <p:nvGrpSpPr>
            <p:cNvPr id="18" name="グループ化 17"/>
            <p:cNvGrpSpPr/>
            <p:nvPr/>
          </p:nvGrpSpPr>
          <p:grpSpPr>
            <a:xfrm>
              <a:off x="4994666" y="6261402"/>
              <a:ext cx="2211035" cy="607689"/>
              <a:chOff x="4733210" y="5639285"/>
              <a:chExt cx="2211035" cy="607689"/>
            </a:xfrm>
          </p:grpSpPr>
          <p:pic>
            <p:nvPicPr>
              <p:cNvPr id="50" name="図 49" descr="めくれた付箋紙素材/透過png (b9.png - 192x50)"/>
              <p:cNvPicPr/>
              <p:nvPr/>
            </p:nvPicPr>
            <p:blipFill>
              <a:blip r:embed="rId8">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rot="20987246">
                <a:off x="4733210" y="5639285"/>
                <a:ext cx="2004024" cy="607689"/>
              </a:xfrm>
              <a:prstGeom prst="rect">
                <a:avLst/>
              </a:prstGeom>
              <a:noFill/>
              <a:ln>
                <a:noFill/>
              </a:ln>
            </p:spPr>
          </p:pic>
          <p:sp>
            <p:nvSpPr>
              <p:cNvPr id="52" name="テキスト ボックス 51"/>
              <p:cNvSpPr txBox="1"/>
              <p:nvPr/>
            </p:nvSpPr>
            <p:spPr>
              <a:xfrm rot="20995652">
                <a:off x="4749680" y="5778283"/>
                <a:ext cx="2194565" cy="307777"/>
              </a:xfrm>
              <a:prstGeom prst="rect">
                <a:avLst/>
              </a:prstGeom>
              <a:noFill/>
            </p:spPr>
            <p:txBody>
              <a:bodyPr wrap="square" rtlCol="0">
                <a:spAutoFit/>
              </a:bodyPr>
              <a:lstStyle/>
              <a:p>
                <a:r>
                  <a:rPr kumimoji="1" lang="ja-JP" altLang="en-US" sz="1400" dirty="0" smtClean="0"/>
                  <a:t>周囲の関わりの大切さ</a:t>
                </a:r>
                <a:endParaRPr kumimoji="1" lang="ja-JP" altLang="en-US" sz="1400" dirty="0"/>
              </a:p>
            </p:txBody>
          </p:sp>
        </p:grpSp>
        <p:sp>
          <p:nvSpPr>
            <p:cNvPr id="53" name="正方形/長方形 52"/>
            <p:cNvSpPr/>
            <p:nvPr/>
          </p:nvSpPr>
          <p:spPr>
            <a:xfrm>
              <a:off x="679815" y="4958700"/>
              <a:ext cx="6479349" cy="1084509"/>
            </a:xfrm>
            <a:prstGeom prst="rect">
              <a:avLst/>
            </a:prstGeom>
          </p:spPr>
          <p:txBody>
            <a:bodyPr wrap="square">
              <a:spAutoFit/>
            </a:bodyPr>
            <a:lstStyle/>
            <a:p>
              <a:r>
                <a:rPr lang="ja-JP" altLang="en-US" sz="1800" dirty="0" smtClean="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rPr>
                <a:t>　</a:t>
              </a:r>
              <a:r>
                <a:rPr lang="ja-JP" altLang="en-US" sz="1600" dirty="0" smtClean="0">
                  <a:solidFill>
                    <a:schemeClr val="tx1">
                      <a:lumMod val="95000"/>
                      <a:lumOff val="5000"/>
                    </a:schemeClr>
                  </a:solidFill>
                  <a:latin typeface="HGPｺﾞｼｯｸM" panose="020B0600000000000000" pitchFamily="50" charset="-128"/>
                  <a:ea typeface="HGPｺﾞｼｯｸM" panose="020B0600000000000000" pitchFamily="50" charset="-128"/>
                </a:rPr>
                <a:t>第１回は、「発達障がいのこころを支えるために」というテーマでした。今回は、今年の２月に来ていただいた、藤田梓先生に再度お話をして頂きます。我々大人が思っている以上に辛い思いを抱いて生きている子どもたちに、医療と教育の連携を踏まえた具体的な支援について、お話頂く予定です。</a:t>
              </a:r>
              <a:endParaRPr lang="ja-JP" altLang="en-US" sz="1400" dirty="0">
                <a:solidFill>
                  <a:schemeClr val="tx1">
                    <a:lumMod val="95000"/>
                    <a:lumOff val="5000"/>
                  </a:schemeClr>
                </a:solidFill>
                <a:latin typeface="HGPｺﾞｼｯｸM" panose="020B0600000000000000" pitchFamily="50" charset="-128"/>
                <a:ea typeface="HGPｺﾞｼｯｸM" panose="020B0600000000000000" pitchFamily="50" charset="-128"/>
              </a:endParaRPr>
            </a:p>
          </p:txBody>
        </p:sp>
      </p:grpSp>
    </p:spTree>
    <p:extLst>
      <p:ext uri="{BB962C8B-B14F-4D97-AF65-F5344CB8AC3E}">
        <p14:creationId xmlns:p14="http://schemas.microsoft.com/office/powerpoint/2010/main" val="779290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411</TotalTime>
  <Words>67</Words>
  <Application>Microsoft Office PowerPoint</Application>
  <PresentationFormat>ユーザー設定</PresentationFormat>
  <Paragraphs>30</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1_ガイド入りテンプレートサンプル20130531三木さん</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赤星真人(d006033)</dc:creator>
  <cp:lastModifiedBy>Medical Corporation Shikukai</cp:lastModifiedBy>
  <cp:revision>62</cp:revision>
  <cp:lastPrinted>2017-08-22T23:55:57Z</cp:lastPrinted>
  <dcterms:created xsi:type="dcterms:W3CDTF">2013-08-07T01:16:52Z</dcterms:created>
  <dcterms:modified xsi:type="dcterms:W3CDTF">2017-09-09T09:34:55Z</dcterms:modified>
</cp:coreProperties>
</file>